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67" r:id="rId4"/>
    <p:sldId id="256" r:id="rId5"/>
    <p:sldId id="262" r:id="rId6"/>
    <p:sldId id="259" r:id="rId7"/>
    <p:sldId id="260" r:id="rId8"/>
    <p:sldId id="269" r:id="rId9"/>
    <p:sldId id="258" r:id="rId10"/>
    <p:sldId id="270" r:id="rId11"/>
    <p:sldId id="273" r:id="rId12"/>
    <p:sldId id="265" r:id="rId13"/>
    <p:sldId id="266" r:id="rId14"/>
    <p:sldId id="264" r:id="rId15"/>
    <p:sldId id="261" r:id="rId16"/>
    <p:sldId id="263" r:id="rId17"/>
    <p:sldId id="257" r:id="rId18"/>
    <p:sldId id="268" r:id="rId19"/>
    <p:sldId id="279" r:id="rId20"/>
    <p:sldId id="277" r:id="rId21"/>
    <p:sldId id="278" r:id="rId22"/>
    <p:sldId id="276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6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7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7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5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6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0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5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9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5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8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E549-8F24-4782-96DD-7BACDF97631F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8146-5ECC-4B39-A33E-D8319F363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12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vsdisinfo.eu/" TargetMode="External"/><Relationship Id="rId7" Type="http://schemas.openxmlformats.org/officeDocument/2006/relationships/hyperlink" Target="https://curia.europa.eu/jcms/upload/docs/application/pdf/2022-03/cp220054fr.pdf?fbclid=IwAR2ueibAMz0Y3gwOyNXmydmxy0veWzdhSQc-aCoa90IkYfPpW81bcxief9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EN/TXT/?uri=uriserv%3AOJ.L_.2022.065.01.0001.01.ENG&amp;toc=OJ%3AL%3A2022%3A065%3AFULL" TargetMode="External"/><Relationship Id="rId5" Type="http://schemas.openxmlformats.org/officeDocument/2006/relationships/hyperlink" Target="https://www.consilium.europa.eu/en/press/press-releases/2022/03/02/eu-imposes-sanctions-on-state-owned-outlets-rt-russia-today-and-sputnik-s-broadcasting-in-the-eu/" TargetMode="External"/><Relationship Id="rId4" Type="http://schemas.openxmlformats.org/officeDocument/2006/relationships/hyperlink" Target="https://euvsdisinfo.eu/the-kremlins-weapons-of-deception-7-things-you-need-to-know-about-rt-sputni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94080"/>
            <a:ext cx="12192000" cy="5963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359" y="1630681"/>
            <a:ext cx="1093954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Webinar 26 April 2022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Soren Liborius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Topics:</a:t>
            </a:r>
          </a:p>
          <a:p>
            <a:endParaRPr lang="en-GB" sz="2400" b="1" dirty="0" smtClean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EU decision on sanctions against RT (Russia Today) / Sputnik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What is RT / Sputnik?    - in their own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Russian military doctrine – the </a:t>
            </a:r>
            <a:r>
              <a:rPr lang="en-GB" sz="2400" b="1" dirty="0" err="1" smtClean="0">
                <a:solidFill>
                  <a:schemeClr val="bg1"/>
                </a:solidFill>
                <a:latin typeface="Oswald" pitchFamily="2" charset="0"/>
              </a:rPr>
              <a:t>Gerasimov</a:t>
            </a:r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 doctrine and modern information warfare</a:t>
            </a:r>
          </a:p>
          <a:p>
            <a:pPr lvl="1"/>
            <a:endParaRPr lang="en-GB" sz="2400" b="1" dirty="0" smtClean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b="1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Oswald" pitchFamily="2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 </a:t>
            </a: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4521" y="579227"/>
            <a:ext cx="11643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2"/>
                </a:solidFill>
                <a:latin typeface="+mj-lt"/>
              </a:rPr>
              <a:t>HOW RT &amp; SPUTNIK COVER WAR IN UKRAINE</a:t>
            </a:r>
            <a:endParaRPr lang="en-GB" sz="4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379">
            <a:off x="8839211" y="5042133"/>
            <a:ext cx="3261504" cy="1368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4521" y="2426129"/>
            <a:ext cx="9416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cap="all" dirty="0" smtClean="0">
                <a:solidFill>
                  <a:schemeClr val="accent2"/>
                </a:solidFill>
                <a:latin typeface="Oswald" pitchFamily="2" charset="0"/>
              </a:rPr>
              <a:t>RT Arabic:</a:t>
            </a:r>
            <a:r>
              <a:rPr lang="en-GB" b="1" cap="all" dirty="0" smtClean="0">
                <a:latin typeface="Oswald" pitchFamily="2" charset="0"/>
              </a:rPr>
              <a:t> </a:t>
            </a:r>
          </a:p>
          <a:p>
            <a:pPr fontAlgn="base"/>
            <a:r>
              <a:rPr lang="en-GB" b="1" cap="all" dirty="0" smtClean="0">
                <a:latin typeface="Oswald" pitchFamily="2" charset="0"/>
              </a:rPr>
              <a:t>THE </a:t>
            </a:r>
            <a:r>
              <a:rPr lang="en-GB" b="1" cap="all" dirty="0">
                <a:latin typeface="Oswald" pitchFamily="2" charset="0"/>
              </a:rPr>
              <a:t>NAZI IDEOLOGY IS EVIDENT IN UKRAINIAN SCHOOLS</a:t>
            </a:r>
            <a:endParaRPr lang="en-GB" b="1" i="0" u="none" strike="noStrike" cap="all" dirty="0">
              <a:effectLst/>
              <a:latin typeface="Oswald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521" y="3300491"/>
            <a:ext cx="788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b="1" cap="all" dirty="0" smtClean="0">
                <a:solidFill>
                  <a:schemeClr val="accent2"/>
                </a:solidFill>
                <a:latin typeface="Oswald" pitchFamily="2" charset="0"/>
              </a:rPr>
              <a:t>Sputnik </a:t>
            </a:r>
            <a:r>
              <a:rPr lang="en-GB" b="1" cap="all" dirty="0" err="1" smtClean="0">
                <a:solidFill>
                  <a:schemeClr val="accent2"/>
                </a:solidFill>
                <a:latin typeface="Oswald" pitchFamily="2" charset="0"/>
              </a:rPr>
              <a:t>armenia</a:t>
            </a:r>
            <a:r>
              <a:rPr lang="en-GB" b="1" cap="all" dirty="0" smtClean="0">
                <a:solidFill>
                  <a:schemeClr val="accent2"/>
                </a:solidFill>
                <a:latin typeface="Oswald" pitchFamily="2" charset="0"/>
              </a:rPr>
              <a:t>: </a:t>
            </a:r>
          </a:p>
          <a:p>
            <a:pPr fontAlgn="base"/>
            <a:r>
              <a:rPr lang="en-GB" b="1" cap="all" dirty="0" smtClean="0">
                <a:latin typeface="Oswald" pitchFamily="2" charset="0"/>
              </a:rPr>
              <a:t>THE </a:t>
            </a:r>
            <a:r>
              <a:rPr lang="en-GB" b="1" cap="all" dirty="0">
                <a:latin typeface="Oswald" pitchFamily="2" charset="0"/>
              </a:rPr>
              <a:t>PURPOSE OF THE OPERATION IN UKRAINE IS TO SAVE PEOPLE FROM GENOCIDE</a:t>
            </a:r>
            <a:endParaRPr lang="en-GB" b="1" i="0" u="none" strike="noStrike" cap="all" dirty="0">
              <a:effectLst/>
              <a:latin typeface="Oswald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521" y="4178157"/>
            <a:ext cx="10214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b="1" cap="all" dirty="0" smtClean="0">
                <a:solidFill>
                  <a:schemeClr val="accent2"/>
                </a:solidFill>
                <a:latin typeface="Oswald" pitchFamily="2" charset="0"/>
              </a:rPr>
              <a:t>Sputnik in Spanish: </a:t>
            </a:r>
          </a:p>
          <a:p>
            <a:pPr fontAlgn="base"/>
            <a:r>
              <a:rPr lang="en-GB" b="1" cap="all" dirty="0">
                <a:latin typeface="Oswald" pitchFamily="2" charset="0"/>
              </a:rPr>
              <a:t>THE IMAGES OF DEAD BODIES IN BUCHA MAY BE A DIVERSION OF ATTENTION FROM US BIOLABS IN UKRAINE</a:t>
            </a:r>
            <a:endParaRPr lang="en-GB" b="1" i="0" u="none" strike="noStrike" cap="all" dirty="0">
              <a:effectLst/>
              <a:latin typeface="Oswald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521" y="5085363"/>
            <a:ext cx="4639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b="1" cap="all" dirty="0" smtClean="0">
                <a:solidFill>
                  <a:schemeClr val="accent2"/>
                </a:solidFill>
                <a:latin typeface="Oswald" pitchFamily="2" charset="0"/>
              </a:rPr>
              <a:t>Sputnik Armenia: </a:t>
            </a:r>
          </a:p>
          <a:p>
            <a:pPr fontAlgn="base"/>
            <a:r>
              <a:rPr lang="en-GB" b="1" cap="all" dirty="0">
                <a:latin typeface="Oswald" pitchFamily="2" charset="0"/>
              </a:rPr>
              <a:t>Ukraine was preparing to attack Belarus</a:t>
            </a:r>
            <a:endParaRPr lang="en-GB" b="1" i="0" u="none" strike="noStrike" cap="all" dirty="0">
              <a:effectLst/>
              <a:latin typeface="Oswald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521" y="1551768"/>
            <a:ext cx="5937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b="1" cap="all" dirty="0" smtClean="0">
                <a:solidFill>
                  <a:schemeClr val="accent2"/>
                </a:solidFill>
                <a:latin typeface="Oswald" pitchFamily="2" charset="0"/>
              </a:rPr>
              <a:t>Sputnik in English: </a:t>
            </a:r>
          </a:p>
          <a:p>
            <a:pPr fontAlgn="base"/>
            <a:r>
              <a:rPr lang="en-GB" b="1" cap="all" dirty="0">
                <a:latin typeface="Oswald" pitchFamily="2" charset="0"/>
              </a:rPr>
              <a:t>Neo-Nazis are part of political mainstream in Ukraine</a:t>
            </a:r>
            <a:endParaRPr lang="en-GB" b="1" i="0" u="none" strike="noStrike" cap="all" dirty="0">
              <a:effectLst/>
              <a:latin typeface="Oswald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521" y="6026354"/>
            <a:ext cx="5937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b="1" cap="all" dirty="0" smtClean="0">
                <a:solidFill>
                  <a:schemeClr val="accent2"/>
                </a:solidFill>
                <a:latin typeface="Oswald" pitchFamily="2" charset="0"/>
              </a:rPr>
              <a:t>Sputnik in English: </a:t>
            </a:r>
          </a:p>
          <a:p>
            <a:pPr fontAlgn="base"/>
            <a:r>
              <a:rPr lang="en-GB" b="1" cap="all" dirty="0">
                <a:latin typeface="Oswald" pitchFamily="2" charset="0"/>
              </a:rPr>
              <a:t>Russian troops pose no threat to Ukrainian civilians</a:t>
            </a:r>
            <a:endParaRPr lang="en-GB" b="1" i="0" u="none" strike="noStrike" cap="all" dirty="0">
              <a:effectLst/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4521" y="579227"/>
            <a:ext cx="11643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2"/>
                </a:solidFill>
                <a:latin typeface="+mj-lt"/>
              </a:rPr>
              <a:t>DISINFORMATION IN CHINESE MEDIA</a:t>
            </a:r>
            <a:endParaRPr lang="en-GB" sz="4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6" y="1410224"/>
            <a:ext cx="5160259" cy="3455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947" y="1410224"/>
            <a:ext cx="4972636" cy="3455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379">
            <a:off x="8089545" y="4976492"/>
            <a:ext cx="3843182" cy="16127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87056" y="2349084"/>
            <a:ext cx="3759999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414040"/>
                </a:solidFill>
                <a:latin typeface="Oswald" pitchFamily="2" charset="0"/>
              </a:rPr>
              <a:t>Anna </a:t>
            </a:r>
            <a:r>
              <a:rPr lang="en-GB" sz="1600" dirty="0" err="1">
                <a:solidFill>
                  <a:srgbClr val="414040"/>
                </a:solidFill>
                <a:latin typeface="Oswald" pitchFamily="2" charset="0"/>
              </a:rPr>
              <a:t>Belkina</a:t>
            </a:r>
            <a:r>
              <a:rPr lang="en-GB" sz="1600" dirty="0">
                <a:solidFill>
                  <a:srgbClr val="414040"/>
                </a:solidFill>
                <a:latin typeface="Oswald" pitchFamily="2" charset="0"/>
              </a:rPr>
              <a:t>, deputy editor-in-chief at </a:t>
            </a:r>
            <a:r>
              <a:rPr lang="en-GB" sz="1600" dirty="0" smtClean="0">
                <a:solidFill>
                  <a:srgbClr val="414040"/>
                </a:solidFill>
                <a:latin typeface="Oswald" pitchFamily="2" charset="0"/>
              </a:rPr>
              <a:t>Russia Today</a:t>
            </a:r>
            <a:endParaRPr lang="en-GB" sz="1600" dirty="0">
              <a:solidFill>
                <a:schemeClr val="accent2"/>
              </a:solidFill>
              <a:latin typeface="Oswald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36" y="4920084"/>
            <a:ext cx="5901039" cy="18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3"/>
          <a:stretch/>
        </p:blipFill>
        <p:spPr>
          <a:xfrm>
            <a:off x="2706079" y="2914732"/>
            <a:ext cx="8516103" cy="36287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228" y="515348"/>
            <a:ext cx="619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2"/>
                </a:solidFill>
                <a:latin typeface="+mj-lt"/>
              </a:rPr>
              <a:t>GERASIMOV DOCTRINE</a:t>
            </a:r>
            <a:endParaRPr lang="en-GB" sz="4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228" y="1463419"/>
            <a:ext cx="11897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Oswald" pitchFamily="2" charset="0"/>
                <a:ea typeface="Calibri" panose="020F0502020204030204" pitchFamily="34" charset="0"/>
              </a:rPr>
              <a:t>The </a:t>
            </a:r>
            <a:r>
              <a:rPr lang="en-GB" sz="2000" b="1" dirty="0">
                <a:solidFill>
                  <a:schemeClr val="accent2"/>
                </a:solidFill>
                <a:latin typeface="Oswald" pitchFamily="2" charset="0"/>
                <a:ea typeface="Calibri" panose="020F0502020204030204" pitchFamily="34" charset="0"/>
              </a:rPr>
              <a:t>next conflict </a:t>
            </a:r>
            <a:r>
              <a:rPr lang="en-GB" sz="2000" dirty="0">
                <a:latin typeface="Oswald" pitchFamily="2" charset="0"/>
                <a:ea typeface="Calibri" panose="020F0502020204030204" pitchFamily="34" charset="0"/>
              </a:rPr>
              <a:t>will take place in all domains, land/sea/air/ space/ cyber/ economic field/ the cognitive </a:t>
            </a:r>
            <a:r>
              <a:rPr lang="en-GB" sz="2000" dirty="0" smtClean="0">
                <a:latin typeface="Oswald" pitchFamily="2" charset="0"/>
                <a:ea typeface="Calibri" panose="020F0502020204030204" pitchFamily="34" charset="0"/>
              </a:rPr>
              <a:t>domain.</a:t>
            </a:r>
            <a:endParaRPr lang="en-GB" sz="2400" dirty="0" smtClean="0">
              <a:latin typeface="Oswald" pitchFamily="2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Oswald" pitchFamily="2" charset="0"/>
                <a:ea typeface="Calibri" panose="020F0502020204030204" pitchFamily="34" charset="0"/>
              </a:rPr>
              <a:t>Russia </a:t>
            </a:r>
            <a:r>
              <a:rPr lang="en-GB" sz="2000" dirty="0">
                <a:latin typeface="Oswald" pitchFamily="2" charset="0"/>
                <a:ea typeface="Calibri" panose="020F0502020204030204" pitchFamily="34" charset="0"/>
              </a:rPr>
              <a:t>needs to </a:t>
            </a:r>
            <a:r>
              <a:rPr lang="en-GB" sz="2000" b="1" dirty="0" smtClean="0">
                <a:solidFill>
                  <a:schemeClr val="accent2"/>
                </a:solidFill>
                <a:latin typeface="Oswald" pitchFamily="2" charset="0"/>
                <a:ea typeface="Calibri" panose="020F0502020204030204" pitchFamily="34" charset="0"/>
              </a:rPr>
              <a:t>mobilise all </a:t>
            </a:r>
            <a:r>
              <a:rPr lang="en-GB" sz="2000" dirty="0" smtClean="0">
                <a:latin typeface="Oswald" pitchFamily="2" charset="0"/>
                <a:ea typeface="Calibri" panose="020F0502020204030204" pitchFamily="34" charset="0"/>
              </a:rPr>
              <a:t>the </a:t>
            </a:r>
            <a:r>
              <a:rPr lang="en-GB" sz="2000" dirty="0">
                <a:latin typeface="Oswald" pitchFamily="2" charset="0"/>
                <a:ea typeface="Calibri" panose="020F0502020204030204" pitchFamily="34" charset="0"/>
              </a:rPr>
              <a:t>forces across all </a:t>
            </a:r>
            <a:r>
              <a:rPr lang="en-GB" sz="2000" dirty="0" smtClean="0">
                <a:latin typeface="Oswald" pitchFamily="2" charset="0"/>
                <a:ea typeface="Calibri" panose="020F0502020204030204" pitchFamily="34" charset="0"/>
              </a:rPr>
              <a:t>domains.</a:t>
            </a:r>
            <a:endParaRPr lang="en-GB" sz="2400" dirty="0">
              <a:latin typeface="Oswald" pitchFamily="2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Oswald" pitchFamily="2" charset="0"/>
                <a:ea typeface="Calibri" panose="020F0502020204030204" pitchFamily="34" charset="0"/>
              </a:rPr>
              <a:t>Russia needs to </a:t>
            </a:r>
            <a:r>
              <a:rPr lang="en-GB" sz="2000" b="1" dirty="0" smtClean="0">
                <a:solidFill>
                  <a:schemeClr val="accent2"/>
                </a:solidFill>
                <a:latin typeface="Oswald" pitchFamily="2" charset="0"/>
                <a:ea typeface="Calibri" panose="020F0502020204030204" pitchFamily="34" charset="0"/>
              </a:rPr>
              <a:t>control </a:t>
            </a:r>
            <a:r>
              <a:rPr lang="en-GB" sz="2000" b="1" dirty="0">
                <a:solidFill>
                  <a:schemeClr val="accent2"/>
                </a:solidFill>
                <a:latin typeface="Oswald" pitchFamily="2" charset="0"/>
                <a:ea typeface="Calibri" panose="020F0502020204030204" pitchFamily="34" charset="0"/>
              </a:rPr>
              <a:t>the information space </a:t>
            </a:r>
            <a:r>
              <a:rPr lang="en-GB" sz="2000" dirty="0">
                <a:latin typeface="Oswald" pitchFamily="2" charset="0"/>
                <a:ea typeface="Calibri" panose="020F0502020204030204" pitchFamily="34" charset="0"/>
              </a:rPr>
              <a:t>in a conflict.  If not, our opponents will, and they will use it against us. </a:t>
            </a:r>
            <a:endParaRPr lang="en-GB" sz="2400" dirty="0">
              <a:effectLst/>
              <a:latin typeface="Oswald" pitchFamily="2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8488" y="5835633"/>
            <a:ext cx="3668474" cy="70788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GEN. VALERY GERASIMOV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Chief </a:t>
            </a:r>
            <a:r>
              <a:rPr lang="en-GB" sz="2000" dirty="0">
                <a:solidFill>
                  <a:schemeClr val="bg1"/>
                </a:solidFill>
              </a:rPr>
              <a:t>of the Russian General Staff</a:t>
            </a:r>
          </a:p>
        </p:txBody>
      </p:sp>
    </p:spTree>
    <p:extLst>
      <p:ext uri="{BB962C8B-B14F-4D97-AF65-F5344CB8AC3E}">
        <p14:creationId xmlns:p14="http://schemas.microsoft.com/office/powerpoint/2010/main" val="2202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29" y="27706"/>
            <a:ext cx="7257932" cy="6881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1382" y="5289630"/>
            <a:ext cx="6435524" cy="462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37549" y="5521124"/>
            <a:ext cx="23380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000527" y="5521124"/>
            <a:ext cx="16927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735127" y="6262255"/>
            <a:ext cx="2429165" cy="4832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https://vpk-news.ru/articles/14632</a:t>
            </a:r>
          </a:p>
        </p:txBody>
      </p:sp>
    </p:spTree>
    <p:extLst>
      <p:ext uri="{BB962C8B-B14F-4D97-AF65-F5344CB8AC3E}">
        <p14:creationId xmlns:p14="http://schemas.microsoft.com/office/powerpoint/2010/main" val="38442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" y="747035"/>
            <a:ext cx="11110846" cy="61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7227" r="4571" b="7059"/>
          <a:stretch/>
        </p:blipFill>
        <p:spPr>
          <a:xfrm>
            <a:off x="129347" y="-15723"/>
            <a:ext cx="5067686" cy="6873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2153904" y="1666756"/>
            <a:ext cx="1018571" cy="9838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68886" y="1066801"/>
            <a:ext cx="1018571" cy="9838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6472" y="1311798"/>
            <a:ext cx="1018571" cy="9838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4725" y="4523032"/>
            <a:ext cx="5947457" cy="1200329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MARGARITA SIMONYAN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Editor-in-chief </a:t>
            </a:r>
            <a:r>
              <a:rPr lang="en-GB" sz="2400" dirty="0">
                <a:solidFill>
                  <a:schemeClr val="bg1"/>
                </a:solidFill>
              </a:rPr>
              <a:t>of the Russian </a:t>
            </a:r>
            <a:r>
              <a:rPr lang="en-GB" sz="2400" dirty="0" smtClean="0">
                <a:solidFill>
                  <a:schemeClr val="bg1"/>
                </a:solidFill>
              </a:rPr>
              <a:t>state-controlled media organisation </a:t>
            </a:r>
            <a:r>
              <a:rPr lang="en-GB" sz="2400" dirty="0">
                <a:solidFill>
                  <a:schemeClr val="bg1"/>
                </a:solidFill>
              </a:rPr>
              <a:t>RT </a:t>
            </a:r>
            <a:r>
              <a:rPr lang="en-GB" sz="2400" dirty="0" smtClean="0">
                <a:solidFill>
                  <a:schemeClr val="bg1"/>
                </a:solidFill>
              </a:rPr>
              <a:t>(Russia Today)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4725" y="1081153"/>
            <a:ext cx="5947457" cy="156966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ALEXEY GROMOV</a:t>
            </a:r>
          </a:p>
          <a:p>
            <a:r>
              <a:rPr lang="en-GB" sz="2400" dirty="0">
                <a:solidFill>
                  <a:schemeClr val="bg1"/>
                </a:solidFill>
              </a:rPr>
              <a:t>First Deputy Chief of Staff of the Presidential Administration of </a:t>
            </a:r>
            <a:r>
              <a:rPr lang="en-GB" sz="2400" dirty="0" smtClean="0">
                <a:solidFill>
                  <a:schemeClr val="bg1"/>
                </a:solidFill>
              </a:rPr>
              <a:t>Russia: Oversees production </a:t>
            </a:r>
            <a:r>
              <a:rPr lang="en-GB" sz="2400" dirty="0">
                <a:solidFill>
                  <a:schemeClr val="bg1"/>
                </a:solidFill>
              </a:rPr>
              <a:t>of state </a:t>
            </a:r>
            <a:r>
              <a:rPr lang="en-GB" sz="2400" dirty="0" smtClean="0">
                <a:solidFill>
                  <a:schemeClr val="bg1"/>
                </a:solidFill>
              </a:rPr>
              <a:t>media &amp; propaganda </a:t>
            </a:r>
            <a:r>
              <a:rPr lang="en-GB" sz="2400" dirty="0">
                <a:solidFill>
                  <a:schemeClr val="bg1"/>
                </a:solidFill>
              </a:rPr>
              <a:t>in </a:t>
            </a:r>
            <a:r>
              <a:rPr lang="en-GB" sz="2400" dirty="0" smtClean="0">
                <a:solidFill>
                  <a:schemeClr val="bg1"/>
                </a:solidFill>
              </a:rPr>
              <a:t>Russia.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4725" y="2986758"/>
            <a:ext cx="5947457" cy="1200329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DMITRY KISELYOV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Known </a:t>
            </a:r>
            <a:r>
              <a:rPr lang="en-GB" sz="2400" dirty="0">
                <a:solidFill>
                  <a:schemeClr val="bg1"/>
                </a:solidFill>
              </a:rPr>
              <a:t>as "Putin's mouthpiece“. </a:t>
            </a:r>
            <a:r>
              <a:rPr lang="en-GB" sz="2400" dirty="0" smtClean="0">
                <a:solidFill>
                  <a:schemeClr val="bg1"/>
                </a:solidFill>
              </a:rPr>
              <a:t>Appointed </a:t>
            </a:r>
            <a:r>
              <a:rPr lang="en-GB" sz="2400" dirty="0">
                <a:solidFill>
                  <a:schemeClr val="bg1"/>
                </a:solidFill>
              </a:rPr>
              <a:t>by </a:t>
            </a:r>
            <a:r>
              <a:rPr lang="en-GB" sz="2400" dirty="0" smtClean="0">
                <a:solidFill>
                  <a:schemeClr val="bg1"/>
                </a:solidFill>
              </a:rPr>
              <a:t>Vladimir </a:t>
            </a:r>
            <a:r>
              <a:rPr lang="en-GB" sz="2400" dirty="0">
                <a:solidFill>
                  <a:schemeClr val="bg1"/>
                </a:solidFill>
              </a:rPr>
              <a:t>Putin to head </a:t>
            </a:r>
            <a:r>
              <a:rPr lang="en-GB" sz="2400" dirty="0" err="1">
                <a:solidFill>
                  <a:schemeClr val="bg1"/>
                </a:solidFill>
              </a:rPr>
              <a:t>Rossiya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Segodnya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9"/>
          <a:stretch/>
        </p:blipFill>
        <p:spPr>
          <a:xfrm>
            <a:off x="129348" y="705743"/>
            <a:ext cx="8515888" cy="3096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347" y="3963764"/>
            <a:ext cx="6760980" cy="70788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ALEXEY GROMOV</a:t>
            </a:r>
          </a:p>
          <a:p>
            <a:r>
              <a:rPr lang="en-GB" sz="2000" dirty="0">
                <a:solidFill>
                  <a:schemeClr val="bg1"/>
                </a:solidFill>
              </a:rPr>
              <a:t>First Deputy Chief of Staff of the Presidential </a:t>
            </a:r>
            <a:r>
              <a:rPr lang="en-GB" sz="2000" dirty="0" smtClean="0">
                <a:solidFill>
                  <a:schemeClr val="bg1"/>
                </a:solidFill>
              </a:rPr>
              <a:t>Administration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104" y="4671650"/>
            <a:ext cx="11092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Oswald" pitchFamily="2" charset="0"/>
              </a:rPr>
              <a:t>The </a:t>
            </a:r>
            <a:r>
              <a:rPr lang="en-GB" sz="2400" dirty="0">
                <a:latin typeface="Oswald" pitchFamily="2" charset="0"/>
              </a:rPr>
              <a:t>heads of television channels </a:t>
            </a:r>
            <a:r>
              <a:rPr lang="en-GB" sz="2400" dirty="0" smtClean="0">
                <a:latin typeface="Oswald" pitchFamily="2" charset="0"/>
              </a:rPr>
              <a:t>usually attend </a:t>
            </a:r>
            <a:r>
              <a:rPr lang="en-GB" sz="2400" dirty="0">
                <a:solidFill>
                  <a:schemeClr val="accent2"/>
                </a:solidFill>
                <a:latin typeface="Oswald" pitchFamily="2" charset="0"/>
              </a:rPr>
              <a:t>weekly </a:t>
            </a:r>
            <a:r>
              <a:rPr lang="en-GB" sz="2400" dirty="0" smtClean="0">
                <a:solidFill>
                  <a:schemeClr val="accent2"/>
                </a:solidFill>
                <a:latin typeface="Oswald" pitchFamily="2" charset="0"/>
              </a:rPr>
              <a:t>meetings</a:t>
            </a:r>
            <a:r>
              <a:rPr lang="en-GB" sz="2400" dirty="0" smtClean="0">
                <a:latin typeface="Oswald" pitchFamily="2" charset="0"/>
              </a:rPr>
              <a:t> </a:t>
            </a:r>
            <a:r>
              <a:rPr lang="en-GB" sz="2400" dirty="0">
                <a:latin typeface="Oswald" pitchFamily="2" charset="0"/>
              </a:rPr>
              <a:t>at the presidential administration </a:t>
            </a:r>
            <a:r>
              <a:rPr lang="en-GB" sz="2400" dirty="0" smtClean="0">
                <a:latin typeface="Oswald" pitchFamily="2" charset="0"/>
              </a:rPr>
              <a:t>in</a:t>
            </a:r>
            <a:r>
              <a:rPr lang="en-GB" sz="2400" dirty="0">
                <a:latin typeface="Oswald" pitchFamily="2" charset="0"/>
              </a:rPr>
              <a:t> Moscow, where they are told what must be broadcast and what </a:t>
            </a:r>
            <a:r>
              <a:rPr lang="en-GB" sz="2400" dirty="0" smtClean="0">
                <a:latin typeface="Oswald" pitchFamily="2" charset="0"/>
              </a:rPr>
              <a:t>is to be suppressed/played down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>
              <a:latin typeface="Oswald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Oswald" pitchFamily="2" charset="0"/>
              </a:rPr>
              <a:t>Since 04 March 2022: Censorship laws in Russia</a:t>
            </a:r>
            <a:endParaRPr lang="en-GB" sz="2400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34" y="0"/>
            <a:ext cx="818413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5814" y="187141"/>
            <a:ext cx="1204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2"/>
                </a:solidFill>
                <a:latin typeface="+mj-lt"/>
              </a:rPr>
              <a:t>RIA OP-ED ARTICLE: </a:t>
            </a:r>
            <a:endParaRPr lang="en-GB" sz="3200" dirty="0" smtClean="0">
              <a:latin typeface="+mj-lt"/>
            </a:endParaRPr>
          </a:p>
          <a:p>
            <a:r>
              <a:rPr lang="en-GB" sz="3200" dirty="0" smtClean="0">
                <a:latin typeface="+mj-lt"/>
              </a:rPr>
              <a:t>“WHAT SHOULD RUSSIA DO WITH UKRAINE?”  03 April 2022 </a:t>
            </a:r>
            <a:endParaRPr lang="en-GB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6" y="1633332"/>
            <a:ext cx="5530775" cy="50860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42359" y="6252908"/>
            <a:ext cx="3582659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Oswald" pitchFamily="2" charset="0"/>
              </a:rPr>
              <a:t>TIMOFEY SERGEYTSEV 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Oswald" pitchFamily="2" charset="0"/>
              </a:rPr>
              <a:t>Political philosopher &amp; film director</a:t>
            </a:r>
            <a:endParaRPr lang="en-GB" sz="14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8292" y="1579305"/>
            <a:ext cx="59820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dirty="0">
                <a:latin typeface="Oswald" pitchFamily="2" charset="0"/>
              </a:rPr>
              <a:t>The terms “Nazis” and “Nazism” are used excessively in the article to brand anything associated with the Ukrainian state, the Kyiv government, or the Ukrainian authorities</a:t>
            </a:r>
            <a:r>
              <a:rPr lang="en-GB" sz="1600" dirty="0" smtClean="0">
                <a:latin typeface="Oswald" pitchFamily="2" charset="0"/>
              </a:rPr>
              <a:t>.</a:t>
            </a:r>
          </a:p>
          <a:p>
            <a:pPr fontAlgn="base"/>
            <a:endParaRPr lang="en-GB" dirty="0">
              <a:latin typeface="Oswald" pitchFamily="2" charset="0"/>
            </a:endParaRPr>
          </a:p>
          <a:p>
            <a:pPr algn="ctr" fontAlgn="base"/>
            <a:r>
              <a:rPr lang="en-GB" dirty="0" smtClean="0">
                <a:solidFill>
                  <a:schemeClr val="accent2"/>
                </a:solidFill>
                <a:latin typeface="Oswald" pitchFamily="2" charset="0"/>
              </a:rPr>
              <a:t>THE PLAN IS TO:</a:t>
            </a:r>
          </a:p>
          <a:p>
            <a:pPr fontAlgn="base"/>
            <a:r>
              <a:rPr lang="en-GB" sz="1600" dirty="0" smtClean="0">
                <a:latin typeface="Oswald" pitchFamily="2" charset="0"/>
              </a:rPr>
              <a:t>– </a:t>
            </a:r>
            <a:r>
              <a:rPr lang="en-GB" sz="1600" dirty="0">
                <a:latin typeface="Oswald" pitchFamily="2" charset="0"/>
              </a:rPr>
              <a:t>destroy on the battlefield all the “Nazis” who took up </a:t>
            </a:r>
            <a:r>
              <a:rPr lang="en-GB" sz="1600" dirty="0" smtClean="0">
                <a:latin typeface="Oswald" pitchFamily="2" charset="0"/>
              </a:rPr>
              <a:t>arms;</a:t>
            </a:r>
          </a:p>
          <a:p>
            <a:pPr fontAlgn="base"/>
            <a:r>
              <a:rPr lang="en-GB" sz="1600" dirty="0" smtClean="0">
                <a:latin typeface="Oswald" pitchFamily="2" charset="0"/>
              </a:rPr>
              <a:t>– </a:t>
            </a:r>
            <a:r>
              <a:rPr lang="en-GB" sz="1600" dirty="0">
                <a:latin typeface="Oswald" pitchFamily="2" charset="0"/>
              </a:rPr>
              <a:t>liquidate part of the Ukrainians by carrying out mass </a:t>
            </a:r>
            <a:r>
              <a:rPr lang="en-GB" sz="1600" dirty="0" smtClean="0">
                <a:latin typeface="Oswald" pitchFamily="2" charset="0"/>
              </a:rPr>
              <a:t>repression;</a:t>
            </a:r>
          </a:p>
          <a:p>
            <a:pPr fontAlgn="base"/>
            <a:r>
              <a:rPr lang="en-GB" sz="1600" dirty="0" smtClean="0">
                <a:latin typeface="Oswald" pitchFamily="2" charset="0"/>
              </a:rPr>
              <a:t>– liquidate and ban all Ukrainian armed formations and all organisations associated with the practice of “Nazism”;</a:t>
            </a:r>
          </a:p>
          <a:p>
            <a:pPr fontAlgn="base"/>
            <a:r>
              <a:rPr lang="en-GB" sz="1600" dirty="0" smtClean="0">
                <a:latin typeface="Oswald" pitchFamily="2" charset="0"/>
              </a:rPr>
              <a:t>– </a:t>
            </a:r>
            <a:r>
              <a:rPr lang="en-GB" sz="1600" dirty="0">
                <a:latin typeface="Oswald" pitchFamily="2" charset="0"/>
              </a:rPr>
              <a:t>give privileges to those waiting for the Russian </a:t>
            </a:r>
            <a:r>
              <a:rPr lang="en-GB" sz="1600" dirty="0" smtClean="0">
                <a:latin typeface="Oswald" pitchFamily="2" charset="0"/>
              </a:rPr>
              <a:t>authority;</a:t>
            </a:r>
            <a:endParaRPr lang="en-GB" sz="1600" dirty="0">
              <a:latin typeface="Oswald" pitchFamily="2" charset="0"/>
            </a:endParaRPr>
          </a:p>
          <a:p>
            <a:pPr fontAlgn="base"/>
            <a:r>
              <a:rPr lang="en-GB" sz="1600" dirty="0">
                <a:latin typeface="Oswald" pitchFamily="2" charset="0"/>
              </a:rPr>
              <a:t>– introduce Russian laws and Russian courts to ban language and </a:t>
            </a:r>
            <a:r>
              <a:rPr lang="en-GB" sz="1600" dirty="0" smtClean="0">
                <a:latin typeface="Oswald" pitchFamily="2" charset="0"/>
              </a:rPr>
              <a:t>culture;</a:t>
            </a:r>
            <a:endParaRPr lang="en-GB" sz="1600" dirty="0">
              <a:latin typeface="Oswald" pitchFamily="2" charset="0"/>
            </a:endParaRPr>
          </a:p>
          <a:p>
            <a:pPr fontAlgn="base"/>
            <a:r>
              <a:rPr lang="en-GB" sz="1600" dirty="0">
                <a:latin typeface="Oswald" pitchFamily="2" charset="0"/>
              </a:rPr>
              <a:t>– introduce strict censorship, destroy textbooks and, in general, everything </a:t>
            </a:r>
            <a:r>
              <a:rPr lang="en-GB" sz="1600" dirty="0" smtClean="0">
                <a:latin typeface="Oswald" pitchFamily="2" charset="0"/>
              </a:rPr>
              <a:t>Ukrainian</a:t>
            </a:r>
            <a:r>
              <a:rPr lang="en-GB" sz="1600" dirty="0">
                <a:latin typeface="Oswald" pitchFamily="2" charset="0"/>
              </a:rPr>
              <a:t>;</a:t>
            </a:r>
            <a:endParaRPr lang="en-GB" sz="1600" dirty="0" smtClean="0">
              <a:latin typeface="Oswald" pitchFamily="2" charset="0"/>
            </a:endParaRPr>
          </a:p>
          <a:p>
            <a:pPr fontAlgn="base"/>
            <a:r>
              <a:rPr lang="en-GB" sz="1600" dirty="0" smtClean="0">
                <a:latin typeface="Oswald" pitchFamily="2" charset="0"/>
              </a:rPr>
              <a:t>– </a:t>
            </a:r>
            <a:r>
              <a:rPr lang="en-GB" sz="1600" dirty="0">
                <a:latin typeface="Oswald" pitchFamily="2" charset="0"/>
              </a:rPr>
              <a:t>ban even the name Ukraine and the term Ukrainian </a:t>
            </a:r>
            <a:r>
              <a:rPr lang="en-GB" sz="1600" dirty="0" smtClean="0">
                <a:latin typeface="Oswald" pitchFamily="2" charset="0"/>
              </a:rPr>
              <a:t>itself;</a:t>
            </a:r>
            <a:endParaRPr lang="en-GB" sz="1600" dirty="0">
              <a:latin typeface="Oswald" pitchFamily="2" charset="0"/>
            </a:endParaRPr>
          </a:p>
          <a:p>
            <a:pPr fontAlgn="base"/>
            <a:r>
              <a:rPr lang="en-GB" sz="1600" dirty="0">
                <a:latin typeface="Oswald" pitchFamily="2" charset="0"/>
              </a:rPr>
              <a:t>– do all this by force and with the support of (military) power from Russia</a:t>
            </a:r>
            <a:r>
              <a:rPr lang="en-GB" sz="1600" dirty="0" smtClean="0">
                <a:latin typeface="Oswald" pitchFamily="2" charset="0"/>
              </a:rPr>
              <a:t>.</a:t>
            </a:r>
          </a:p>
          <a:p>
            <a:pPr fontAlgn="base"/>
            <a:endParaRPr lang="en-GB" sz="1600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94080"/>
            <a:ext cx="12192000" cy="5963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61498" y="984135"/>
            <a:ext cx="10939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EU Restrictive Measures (sanctions) on RT / Sputnik 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Oswald" pitchFamily="2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 </a:t>
            </a: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18" y="1723530"/>
            <a:ext cx="7407564" cy="45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94080"/>
            <a:ext cx="12192000" cy="5963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61498" y="984135"/>
            <a:ext cx="109395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EU Restrictive Measures (sanctions) on RT / Sputnik 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Oswald" pitchFamily="2" charset="0"/>
              </a:rPr>
              <a:t>Prohibits broadcast and transmission, suspend licences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Oswald" pitchFamily="2" charset="0"/>
              </a:rPr>
              <a:t>RT Russia Today English, UK, Germany, France, Spanish, Sputnik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Oswald" pitchFamily="2" charset="0"/>
              </a:rPr>
              <a:t>For </a:t>
            </a:r>
            <a:r>
              <a:rPr lang="en-GB" sz="2400" dirty="0">
                <a:solidFill>
                  <a:schemeClr val="bg1"/>
                </a:solidFill>
                <a:latin typeface="Oswald" pitchFamily="2" charset="0"/>
              </a:rPr>
              <a:t>the duration of the </a:t>
            </a:r>
            <a:r>
              <a:rPr lang="en-GB" sz="2400" dirty="0" smtClean="0">
                <a:solidFill>
                  <a:schemeClr val="bg1"/>
                </a:solidFill>
                <a:latin typeface="Oswald" pitchFamily="2" charset="0"/>
              </a:rPr>
              <a:t>aggression against Ukraine</a:t>
            </a:r>
            <a:endParaRPr lang="en-GB" sz="2400" b="1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Oswald" pitchFamily="2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 </a:t>
            </a: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075" y="3053467"/>
            <a:ext cx="5920394" cy="36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94080"/>
            <a:ext cx="12192000" cy="5963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61498" y="984135"/>
            <a:ext cx="10939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 </a:t>
            </a: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" y="1159137"/>
            <a:ext cx="12043007" cy="54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94080"/>
            <a:ext cx="12192000" cy="5963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4552" y="894080"/>
            <a:ext cx="10939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 </a:t>
            </a: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599"/>
            <a:ext cx="11975181" cy="53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94080"/>
            <a:ext cx="12192000" cy="5963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359" y="1630681"/>
            <a:ext cx="109395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Resources  </a:t>
            </a:r>
          </a:p>
          <a:p>
            <a:pPr algn="ctr"/>
            <a:endParaRPr lang="en-GB" sz="1200" b="1" dirty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bg1"/>
                </a:solidFill>
                <a:latin typeface="Oswald" pitchFamily="2" charset="0"/>
              </a:rPr>
              <a:t>EUvsDisinfo  </a:t>
            </a:r>
            <a:r>
              <a:rPr lang="en-GB" sz="1200" dirty="0" smtClean="0">
                <a:solidFill>
                  <a:schemeClr val="bg1"/>
                </a:solidFill>
                <a:latin typeface="Oswald" pitchFamily="2" charset="0"/>
                <a:hlinkClick r:id="rId3"/>
              </a:rPr>
              <a:t>www.EUvsDisinfo.eu</a:t>
            </a:r>
            <a:endParaRPr lang="en-GB" sz="1200" dirty="0" smtClean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Oswald" pitchFamily="2" charset="0"/>
                <a:hlinkClick r:id="rId4"/>
              </a:rPr>
              <a:t>https://euvsdisinfo.eu/the-kremlins-weapons-of-deception-7-things-you-need-to-know-about-rt-sputnik</a:t>
            </a:r>
            <a:r>
              <a:rPr lang="en-GB" sz="1200" dirty="0" smtClean="0">
                <a:solidFill>
                  <a:schemeClr val="bg1"/>
                </a:solidFill>
                <a:latin typeface="Oswald" pitchFamily="2" charset="0"/>
                <a:hlinkClick r:id="rId4"/>
              </a:rPr>
              <a:t>/</a:t>
            </a:r>
            <a:r>
              <a:rPr lang="en-GB" sz="1200" dirty="0" smtClean="0">
                <a:solidFill>
                  <a:schemeClr val="bg1"/>
                </a:solidFill>
                <a:latin typeface="Oswald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bg1"/>
                </a:solidFill>
                <a:latin typeface="Oswald" pitchFamily="2" charset="0"/>
              </a:rPr>
              <a:t>European Council Press Release </a:t>
            </a:r>
            <a:r>
              <a:rPr lang="en-GB" sz="1200" dirty="0" smtClean="0">
                <a:solidFill>
                  <a:schemeClr val="bg1"/>
                </a:solidFill>
                <a:latin typeface="Oswald" pitchFamily="2" charset="0"/>
                <a:hlinkClick r:id="rId5"/>
              </a:rPr>
              <a:t>https</a:t>
            </a:r>
            <a:r>
              <a:rPr lang="en-GB" sz="1200" dirty="0">
                <a:solidFill>
                  <a:schemeClr val="bg1"/>
                </a:solidFill>
                <a:latin typeface="Oswald" pitchFamily="2" charset="0"/>
                <a:hlinkClick r:id="rId5"/>
              </a:rPr>
              <a:t>://www.consilium.europa.eu/en/press/press-releases/2022/03/02/eu-imposes-sanctions-on-state-owned-outlets-rt-russia-today-and-sputnik-s-broadcasting-in-the-eu</a:t>
            </a:r>
            <a:r>
              <a:rPr lang="en-GB" sz="1200" dirty="0" smtClean="0">
                <a:solidFill>
                  <a:schemeClr val="bg1"/>
                </a:solidFill>
                <a:latin typeface="Oswald" pitchFamily="2" charset="0"/>
                <a:hlinkClick r:id="rId5"/>
              </a:rPr>
              <a:t>/</a:t>
            </a:r>
            <a:endParaRPr lang="en-GB" sz="1200" dirty="0" smtClean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bg1"/>
                </a:solidFill>
                <a:latin typeface="Oswald" pitchFamily="2" charset="0"/>
              </a:rPr>
              <a:t>Official Journal of the European Union:  </a:t>
            </a:r>
            <a:r>
              <a:rPr lang="en-GB" sz="1200" dirty="0" smtClean="0">
                <a:solidFill>
                  <a:schemeClr val="bg1"/>
                </a:solidFill>
                <a:latin typeface="Oswald" pitchFamily="2" charset="0"/>
                <a:hlinkClick r:id="rId6"/>
              </a:rPr>
              <a:t>https</a:t>
            </a:r>
            <a:r>
              <a:rPr lang="en-GB" sz="1200" dirty="0">
                <a:solidFill>
                  <a:schemeClr val="bg1"/>
                </a:solidFill>
                <a:latin typeface="Oswald" pitchFamily="2" charset="0"/>
                <a:hlinkClick r:id="rId6"/>
              </a:rPr>
              <a:t>://eur-lex.europa.eu/legal-content/EN/TXT/?uri=uriserv%3AOJ.L_.</a:t>
            </a:r>
            <a:r>
              <a:rPr lang="en-GB" sz="1200" dirty="0" smtClean="0">
                <a:solidFill>
                  <a:schemeClr val="bg1"/>
                </a:solidFill>
                <a:latin typeface="Oswald" pitchFamily="2" charset="0"/>
                <a:hlinkClick r:id="rId6"/>
              </a:rPr>
              <a:t>2022.065.01.0001.01.ENG&amp;toc=OJ%3AL%3A2022%3A065%3AFULL</a:t>
            </a:r>
            <a:endParaRPr lang="en-GB" sz="1200" dirty="0" smtClean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  <a:latin typeface="Oswa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bg1"/>
                </a:solidFill>
                <a:latin typeface="Oswald" pitchFamily="2" charset="0"/>
              </a:rPr>
              <a:t>Tribunal de </a:t>
            </a:r>
            <a:r>
              <a:rPr lang="en-GB" sz="1200" b="1" dirty="0" err="1" smtClean="0">
                <a:solidFill>
                  <a:schemeClr val="bg1"/>
                </a:solidFill>
                <a:latin typeface="Oswald" pitchFamily="2" charset="0"/>
              </a:rPr>
              <a:t>l’Union</a:t>
            </a:r>
            <a:r>
              <a:rPr lang="en-GB" sz="1200" b="1" dirty="0" smtClean="0">
                <a:solidFill>
                  <a:schemeClr val="bg1"/>
                </a:solidFill>
                <a:latin typeface="Oswald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Oswald" pitchFamily="2" charset="0"/>
              </a:rPr>
              <a:t>Europeenne</a:t>
            </a:r>
            <a:r>
              <a:rPr lang="en-GB" sz="1200" b="1" dirty="0" smtClean="0">
                <a:solidFill>
                  <a:schemeClr val="bg1"/>
                </a:solidFill>
                <a:latin typeface="Oswald" pitchFamily="2" charset="0"/>
              </a:rPr>
              <a:t> - EU Curia </a:t>
            </a:r>
            <a:r>
              <a:rPr lang="da-DK" sz="1200" u="sng" dirty="0">
                <a:hlinkClick r:id="rId7"/>
              </a:rPr>
              <a:t>https://curia.europa.eu/jcms/upload/docs/application/pdf/2022-03/cp220054fr.pdf?fbclid=IwAR2ueibAMz0Y3gwOyNXmydmxy0veWzdhSQc-aCoa90IkYfPpW81bcxief9o</a:t>
            </a:r>
            <a:r>
              <a:rPr lang="da-DK" sz="1200" dirty="0"/>
              <a:t> </a:t>
            </a: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b="1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Oswald" pitchFamily="2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Oswald" pitchFamily="2" charset="0"/>
              </a:rPr>
              <a:t> </a:t>
            </a: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Oswald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27" y="27706"/>
            <a:ext cx="2767365" cy="1702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6998" y="1882571"/>
            <a:ext cx="8692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+mj-lt"/>
              </a:rPr>
              <a:t>FOR MORE INFORMATION VISIT</a:t>
            </a:r>
          </a:p>
          <a:p>
            <a:r>
              <a:rPr lang="en-GB" sz="4800" dirty="0" smtClean="0">
                <a:solidFill>
                  <a:schemeClr val="accent2"/>
                </a:solidFill>
                <a:latin typeface="+mj-lt"/>
              </a:rPr>
              <a:t>EUVSDISINFO.EU</a:t>
            </a:r>
            <a:endParaRPr lang="en-GB" sz="4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998" y="4204687"/>
            <a:ext cx="2141007" cy="600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300" dirty="0" smtClean="0">
                <a:solidFill>
                  <a:schemeClr val="bg1"/>
                </a:solidFill>
                <a:latin typeface="Oswald" pitchFamily="2" charset="0"/>
              </a:rPr>
              <a:t>Follow us on:</a:t>
            </a:r>
            <a:endParaRPr lang="en-GB" sz="33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9268" y="4907509"/>
            <a:ext cx="438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Oswald" pitchFamily="2" charset="0"/>
              </a:rPr>
              <a:t>Twitter: @</a:t>
            </a:r>
            <a:r>
              <a:rPr lang="en-GB" sz="2800" dirty="0" err="1" smtClean="0">
                <a:latin typeface="Oswald" pitchFamily="2" charset="0"/>
              </a:rPr>
              <a:t>EUvsDisinfo</a:t>
            </a:r>
            <a:endParaRPr lang="en-GB" sz="2800" dirty="0">
              <a:latin typeface="Oswa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9268" y="5430729"/>
            <a:ext cx="438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Oswald" pitchFamily="2" charset="0"/>
              </a:rPr>
              <a:t>Facebook: </a:t>
            </a:r>
            <a:r>
              <a:rPr lang="en-GB" sz="2800" dirty="0" err="1" smtClean="0">
                <a:latin typeface="Oswald" pitchFamily="2" charset="0"/>
              </a:rPr>
              <a:t>EUvsDisinfo</a:t>
            </a:r>
            <a:endParaRPr lang="en-GB" sz="2800" dirty="0">
              <a:latin typeface="Oswald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9268" y="5953949"/>
            <a:ext cx="438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Oswald" pitchFamily="2" charset="0"/>
              </a:rPr>
              <a:t>LinkedIn: </a:t>
            </a:r>
            <a:r>
              <a:rPr lang="en-GB" sz="2800" dirty="0" err="1" smtClean="0">
                <a:latin typeface="Oswald" pitchFamily="2" charset="0"/>
              </a:rPr>
              <a:t>EUvsDisinfo</a:t>
            </a:r>
            <a:endParaRPr lang="en-GB" sz="2800" dirty="0">
              <a:latin typeface="Oswa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7875" y="4204687"/>
            <a:ext cx="2268270" cy="600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300" dirty="0" smtClean="0">
                <a:solidFill>
                  <a:schemeClr val="bg1"/>
                </a:solidFill>
                <a:latin typeface="Oswald" pitchFamily="2" charset="0"/>
              </a:rPr>
              <a:t>Subscribe:</a:t>
            </a:r>
            <a:endParaRPr lang="en-GB" sz="3300" dirty="0">
              <a:solidFill>
                <a:schemeClr val="bg1"/>
              </a:solidFill>
              <a:latin typeface="Oswald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1362" y="4907509"/>
            <a:ext cx="438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Oswald" pitchFamily="2" charset="0"/>
              </a:rPr>
              <a:t>euvsdisinfo.eu/subscribe</a:t>
            </a:r>
          </a:p>
        </p:txBody>
      </p:sp>
    </p:spTree>
    <p:extLst>
      <p:ext uri="{BB962C8B-B14F-4D97-AF65-F5344CB8AC3E}">
        <p14:creationId xmlns:p14="http://schemas.microsoft.com/office/powerpoint/2010/main" val="24382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7" y="1253745"/>
            <a:ext cx="10248928" cy="551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227" y="388023"/>
            <a:ext cx="1114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2"/>
                </a:solidFill>
                <a:latin typeface="+mj-lt"/>
              </a:rPr>
              <a:t>RESTRICTIONS AGAINST DISINFORMATION</a:t>
            </a:r>
            <a:endParaRPr lang="en-GB" sz="48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1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820637"/>
            <a:ext cx="12192000" cy="688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990" y="1172708"/>
            <a:ext cx="9144000" cy="1339418"/>
          </a:xfrm>
        </p:spPr>
        <p:txBody>
          <a:bodyPr>
            <a:normAutofit/>
          </a:bodyPr>
          <a:lstStyle/>
          <a:p>
            <a:r>
              <a:rPr lang="en-GB" dirty="0" smtClean="0"/>
              <a:t>GOOD TO KNOW ABOUT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408" y="2357628"/>
            <a:ext cx="5985164" cy="821892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+mj-lt"/>
              </a:rPr>
              <a:t>RT &amp; SPUTNIK</a:t>
            </a:r>
            <a:endParaRPr lang="en-GB" sz="60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0154" y="896337"/>
            <a:ext cx="9144000" cy="624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PRO-KREMLIN DISINFORMATION MACHINE</a:t>
            </a:r>
            <a:endParaRPr lang="en-GB" sz="4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1" y="4228129"/>
            <a:ext cx="2336804" cy="2336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38" y="2910497"/>
            <a:ext cx="3799749" cy="35749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044"/>
          <a:stretch/>
        </p:blipFill>
        <p:spPr>
          <a:xfrm>
            <a:off x="8611690" y="-263348"/>
            <a:ext cx="3612638" cy="76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46" y="0"/>
            <a:ext cx="8184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64" y="82083"/>
            <a:ext cx="9767758" cy="209580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2800" dirty="0">
                <a:latin typeface="Oswald" pitchFamily="2" charset="0"/>
              </a:rPr>
              <a:t>RT is needed “for about the same reason as why the country needs a </a:t>
            </a:r>
            <a:r>
              <a:rPr lang="en-GB" sz="2800" dirty="0" err="1">
                <a:solidFill>
                  <a:schemeClr val="accent2"/>
                </a:solidFill>
                <a:latin typeface="Oswald" pitchFamily="2" charset="0"/>
              </a:rPr>
              <a:t>Defense</a:t>
            </a:r>
            <a:r>
              <a:rPr lang="en-GB" sz="2800" dirty="0">
                <a:solidFill>
                  <a:schemeClr val="accent2"/>
                </a:solidFill>
                <a:latin typeface="Oswald" pitchFamily="2" charset="0"/>
              </a:rPr>
              <a:t> </a:t>
            </a:r>
            <a:r>
              <a:rPr lang="en-GB" sz="2800" dirty="0" smtClean="0">
                <a:solidFill>
                  <a:schemeClr val="accent2"/>
                </a:solidFill>
                <a:latin typeface="Oswald" pitchFamily="2" charset="0"/>
              </a:rPr>
              <a:t>Ministry</a:t>
            </a:r>
            <a:r>
              <a:rPr lang="en-GB" sz="2800" dirty="0" smtClean="0">
                <a:latin typeface="Oswald" pitchFamily="2" charset="0"/>
              </a:rPr>
              <a:t>”</a:t>
            </a:r>
            <a:endParaRPr lang="en-GB" sz="2800" dirty="0">
              <a:latin typeface="Oswal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" b="99809" l="11409" r="89994">
                        <a14:foregroundMark x1="58955" y1="65807" x2="38878" y2="76982"/>
                        <a14:foregroundMark x1="47228" y1="76982" x2="51816" y2="99809"/>
                        <a14:foregroundMark x1="60166" y1="92646" x2="55895" y2="99809"/>
                        <a14:foregroundMark x1="44232" y1="96084" x2="44742" y2="99809"/>
                        <a14:foregroundMark x1="57361" y1="93696" x2="59082" y2="99809"/>
                        <a14:foregroundMark x1="62141" y1="78797" x2="63352" y2="99522"/>
                        <a14:foregroundMark x1="39962" y1="23496" x2="39962" y2="25883"/>
                        <a14:foregroundMark x1="44742" y1="60745" x2="47228" y2="72684"/>
                        <a14:foregroundMark x1="29637" y1="64756" x2="26832" y2="71060"/>
                        <a14:foregroundMark x1="27342" y1="67335" x2="12811" y2="67622"/>
                        <a14:foregroundMark x1="12428" y1="68195" x2="11409" y2="68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78"/>
          <a:stretch/>
        </p:blipFill>
        <p:spPr>
          <a:xfrm>
            <a:off x="7140829" y="895149"/>
            <a:ext cx="7417656" cy="581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5587" y="1771041"/>
            <a:ext cx="693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Oswald" pitchFamily="2" charset="0"/>
              </a:rPr>
              <a:t>RT </a:t>
            </a:r>
            <a:r>
              <a:rPr lang="en-GB" sz="2800" dirty="0">
                <a:latin typeface="Oswald" pitchFamily="2" charset="0"/>
              </a:rPr>
              <a:t>is capable of “conducting information war </a:t>
            </a:r>
            <a:r>
              <a:rPr lang="en-GB" sz="2800" dirty="0" smtClean="0">
                <a:latin typeface="Oswald" pitchFamily="2" charset="0"/>
              </a:rPr>
              <a:t>against the </a:t>
            </a:r>
            <a:r>
              <a:rPr lang="en-GB" sz="2800" dirty="0">
                <a:latin typeface="Oswald" pitchFamily="2" charset="0"/>
              </a:rPr>
              <a:t>whole </a:t>
            </a:r>
            <a:r>
              <a:rPr lang="en-GB" sz="2800" dirty="0">
                <a:solidFill>
                  <a:schemeClr val="accent2"/>
                </a:solidFill>
                <a:latin typeface="Oswald" pitchFamily="2" charset="0"/>
              </a:rPr>
              <a:t>Western world</a:t>
            </a:r>
            <a:r>
              <a:rPr lang="en-GB" sz="2800" dirty="0">
                <a:latin typeface="Oswald" pitchFamily="2" charset="0"/>
              </a:rPr>
              <a:t>,” using “</a:t>
            </a:r>
            <a:r>
              <a:rPr lang="en-GB" sz="2800" dirty="0">
                <a:solidFill>
                  <a:schemeClr val="accent2"/>
                </a:solidFill>
                <a:latin typeface="Oswald" pitchFamily="2" charset="0"/>
              </a:rPr>
              <a:t>the information </a:t>
            </a:r>
            <a:r>
              <a:rPr lang="en-GB" sz="2800" dirty="0" smtClean="0">
                <a:solidFill>
                  <a:schemeClr val="accent2"/>
                </a:solidFill>
                <a:latin typeface="Oswald" pitchFamily="2" charset="0"/>
              </a:rPr>
              <a:t>weapon</a:t>
            </a:r>
            <a:r>
              <a:rPr lang="en-GB" sz="2800" dirty="0" smtClean="0">
                <a:latin typeface="Oswald" pitchFamily="2" charset="0"/>
              </a:rPr>
              <a:t>”</a:t>
            </a:r>
            <a:r>
              <a:rPr lang="en-GB" sz="2800" dirty="0">
                <a:latin typeface="Oswald" pitchFamily="2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692" y="3506166"/>
            <a:ext cx="66681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Oswald" pitchFamily="2" charset="0"/>
              </a:rPr>
              <a:t>RT’s strategic aim is to “conquer” and to “grow an audience” in order to make use of access to this audience in </a:t>
            </a:r>
            <a:endParaRPr lang="en-GB" sz="2800" dirty="0" smtClean="0">
              <a:latin typeface="Oswald" pitchFamily="2" charset="0"/>
            </a:endParaRPr>
          </a:p>
          <a:p>
            <a:r>
              <a:rPr lang="en-GB" sz="2800" dirty="0">
                <a:latin typeface="Oswald" pitchFamily="2" charset="0"/>
              </a:rPr>
              <a:t>	</a:t>
            </a:r>
            <a:r>
              <a:rPr lang="en-GB" sz="2800" dirty="0" smtClean="0">
                <a:latin typeface="Oswald" pitchFamily="2" charset="0"/>
              </a:rPr>
              <a:t>“</a:t>
            </a:r>
            <a:r>
              <a:rPr lang="en-GB" sz="2800" dirty="0">
                <a:solidFill>
                  <a:schemeClr val="accent2"/>
                </a:solidFill>
                <a:latin typeface="Oswald" pitchFamily="2" charset="0"/>
              </a:rPr>
              <a:t>critical moments</a:t>
            </a:r>
            <a:r>
              <a:rPr lang="en-GB" sz="2800" dirty="0" smtClean="0">
                <a:latin typeface="Oswald" pitchFamily="2" charset="0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Oswald" pitchFamily="2" charset="0"/>
              </a:rPr>
              <a:t>Censorship and political control in Russia is good and necessary.  We should be like China.</a:t>
            </a:r>
            <a:endParaRPr lang="en-GB" sz="2800" dirty="0">
              <a:latin typeface="Oswa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2212" y="5532699"/>
            <a:ext cx="5129090" cy="1015663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MARGARITA SIMONYAN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Editor-in-chief </a:t>
            </a:r>
            <a:r>
              <a:rPr lang="en-GB" sz="2000" dirty="0">
                <a:solidFill>
                  <a:schemeClr val="bg1"/>
                </a:solidFill>
              </a:rPr>
              <a:t>of the Russian </a:t>
            </a:r>
            <a:r>
              <a:rPr lang="en-GB" sz="2000" dirty="0" smtClean="0">
                <a:solidFill>
                  <a:schemeClr val="bg1"/>
                </a:solidFill>
              </a:rPr>
              <a:t>state-controlled media </a:t>
            </a:r>
            <a:r>
              <a:rPr lang="en-GB" sz="2000" dirty="0">
                <a:solidFill>
                  <a:schemeClr val="bg1"/>
                </a:solidFill>
              </a:rPr>
              <a:t>organisations RT </a:t>
            </a:r>
            <a:r>
              <a:rPr lang="en-GB" sz="2000" dirty="0" smtClean="0">
                <a:solidFill>
                  <a:schemeClr val="bg1"/>
                </a:solidFill>
              </a:rPr>
              <a:t>and </a:t>
            </a:r>
            <a:r>
              <a:rPr lang="en-GB" sz="2000" dirty="0" err="1">
                <a:solidFill>
                  <a:schemeClr val="bg1"/>
                </a:solidFill>
              </a:rPr>
              <a:t>Rossiya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Segodnya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4" y="1050899"/>
            <a:ext cx="7544668" cy="5072047"/>
          </a:xfrm>
        </p:spPr>
      </p:pic>
      <p:sp>
        <p:nvSpPr>
          <p:cNvPr id="10" name="Rectangle 9"/>
          <p:cNvSpPr/>
          <p:nvPr/>
        </p:nvSpPr>
        <p:spPr>
          <a:xfrm>
            <a:off x="327948" y="1050899"/>
            <a:ext cx="4174603" cy="3170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Oswald" pitchFamily="2" charset="0"/>
              </a:rPr>
              <a:t>“The </a:t>
            </a:r>
            <a:r>
              <a:rPr lang="en-GB" sz="4000" b="1" dirty="0">
                <a:solidFill>
                  <a:srgbClr val="000000"/>
                </a:solidFill>
                <a:latin typeface="Oswald" pitchFamily="2" charset="0"/>
              </a:rPr>
              <a:t>period of impartial journalism is </a:t>
            </a:r>
            <a:r>
              <a:rPr lang="en-GB" sz="4000" b="1" dirty="0">
                <a:solidFill>
                  <a:schemeClr val="accent2"/>
                </a:solidFill>
                <a:latin typeface="Oswald" pitchFamily="2" charset="0"/>
              </a:rPr>
              <a:t>over</a:t>
            </a:r>
            <a:r>
              <a:rPr lang="en-GB" sz="4000" b="1" dirty="0">
                <a:solidFill>
                  <a:srgbClr val="000000"/>
                </a:solidFill>
                <a:latin typeface="Oswald" pitchFamily="2" charset="0"/>
              </a:rPr>
              <a:t>. Objectivity is a </a:t>
            </a:r>
            <a:r>
              <a:rPr lang="en-GB" sz="4000" b="1" dirty="0" smtClean="0">
                <a:solidFill>
                  <a:schemeClr val="accent2"/>
                </a:solidFill>
                <a:latin typeface="Oswald" pitchFamily="2" charset="0"/>
              </a:rPr>
              <a:t>myth</a:t>
            </a:r>
            <a:r>
              <a:rPr lang="en-GB" sz="4000" b="1" dirty="0" smtClean="0">
                <a:solidFill>
                  <a:srgbClr val="000000"/>
                </a:solidFill>
                <a:latin typeface="Oswald" pitchFamily="2" charset="0"/>
              </a:rPr>
              <a:t>”</a:t>
            </a:r>
            <a:endParaRPr lang="en-GB" sz="4000" dirty="0">
              <a:latin typeface="Oswa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949" y="4553286"/>
            <a:ext cx="4174602" cy="156966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DMITRY KISELYOV</a:t>
            </a:r>
          </a:p>
          <a:p>
            <a:r>
              <a:rPr lang="en-GB" sz="2400" dirty="0">
                <a:solidFill>
                  <a:schemeClr val="bg1"/>
                </a:solidFill>
              </a:rPr>
              <a:t>TV </a:t>
            </a:r>
            <a:r>
              <a:rPr lang="en-GB" sz="2400" dirty="0" smtClean="0">
                <a:solidFill>
                  <a:schemeClr val="bg1"/>
                </a:solidFill>
              </a:rPr>
              <a:t>host. Known as "Putin's </a:t>
            </a:r>
            <a:r>
              <a:rPr lang="en-GB" sz="2400" dirty="0">
                <a:solidFill>
                  <a:schemeClr val="bg1"/>
                </a:solidFill>
              </a:rPr>
              <a:t>mouthpiece“. </a:t>
            </a:r>
            <a:r>
              <a:rPr lang="en-GB" sz="2400" dirty="0" smtClean="0">
                <a:solidFill>
                  <a:schemeClr val="bg1"/>
                </a:solidFill>
              </a:rPr>
              <a:t>Head of </a:t>
            </a:r>
            <a:r>
              <a:rPr lang="en-GB" sz="2400" dirty="0" err="1" smtClean="0">
                <a:solidFill>
                  <a:schemeClr val="bg1"/>
                </a:solidFill>
              </a:rPr>
              <a:t>Rossiya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Segodnya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13526" y="156529"/>
            <a:ext cx="1114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2"/>
                </a:solidFill>
                <a:latin typeface="+mj-lt"/>
              </a:rPr>
              <a:t>RT AND SPUTNIK: </a:t>
            </a:r>
          </a:p>
          <a:p>
            <a:r>
              <a:rPr lang="en-GB" sz="4800" dirty="0" smtClean="0">
                <a:latin typeface="+mj-lt"/>
              </a:rPr>
              <a:t>AUDIENCE REACH &amp; RESOURCES</a:t>
            </a:r>
            <a:endParaRPr lang="en-GB" sz="4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25" y="3279146"/>
            <a:ext cx="7829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Oswald" pitchFamily="2" charset="0"/>
              </a:rPr>
              <a:t>According to RT as of March 2022, the network's feed is carried by 22 satellites and over 230 operators, providing a distribution reach to about </a:t>
            </a:r>
            <a:r>
              <a:rPr lang="en-GB" sz="2400" dirty="0">
                <a:solidFill>
                  <a:schemeClr val="accent2"/>
                </a:solidFill>
                <a:latin typeface="Oswald" pitchFamily="2" charset="0"/>
              </a:rPr>
              <a:t>700 million households in more than 100 </a:t>
            </a:r>
            <a:r>
              <a:rPr lang="en-GB" sz="2400" dirty="0" smtClean="0">
                <a:solidFill>
                  <a:schemeClr val="accent2"/>
                </a:solidFill>
                <a:latin typeface="Oswald" pitchFamily="2" charset="0"/>
              </a:rPr>
              <a:t>countries</a:t>
            </a:r>
            <a:r>
              <a:rPr lang="en-GB" sz="2400" dirty="0" smtClean="0">
                <a:latin typeface="Oswald" pitchFamily="2" charset="0"/>
              </a:rPr>
              <a:t>. </a:t>
            </a:r>
            <a:endParaRPr lang="en-GB" sz="2400" dirty="0">
              <a:latin typeface="Oswa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525" y="2183880"/>
            <a:ext cx="8309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Oswald" pitchFamily="2" charset="0"/>
              </a:rPr>
              <a:t>RT has a large online </a:t>
            </a:r>
            <a:r>
              <a:rPr lang="en-GB" sz="2400" dirty="0" smtClean="0">
                <a:latin typeface="Oswald" pitchFamily="2" charset="0"/>
              </a:rPr>
              <a:t>audience. </a:t>
            </a:r>
            <a:r>
              <a:rPr lang="en-GB" sz="2400" dirty="0">
                <a:latin typeface="Oswald" pitchFamily="2" charset="0"/>
              </a:rPr>
              <a:t>It </a:t>
            </a:r>
            <a:r>
              <a:rPr lang="en-GB" sz="2400" dirty="0" smtClean="0">
                <a:latin typeface="Oswald" pitchFamily="2" charset="0"/>
              </a:rPr>
              <a:t>had </a:t>
            </a:r>
            <a:r>
              <a:rPr lang="en-GB" sz="2400" dirty="0">
                <a:solidFill>
                  <a:schemeClr val="accent2"/>
                </a:solidFill>
                <a:latin typeface="Oswald" pitchFamily="2" charset="0"/>
              </a:rPr>
              <a:t>4.6 million subscribers </a:t>
            </a:r>
            <a:r>
              <a:rPr lang="en-GB" sz="2400" dirty="0">
                <a:latin typeface="Oswald" pitchFamily="2" charset="0"/>
              </a:rPr>
              <a:t>on YouTube and </a:t>
            </a:r>
            <a:r>
              <a:rPr lang="en-GB" sz="2400" dirty="0">
                <a:solidFill>
                  <a:schemeClr val="accent2"/>
                </a:solidFill>
                <a:latin typeface="Oswald" pitchFamily="2" charset="0"/>
              </a:rPr>
              <a:t>7.4 million followers</a:t>
            </a:r>
            <a:r>
              <a:rPr lang="en-GB" sz="2400" dirty="0">
                <a:latin typeface="Oswald" pitchFamily="2" charset="0"/>
              </a:rPr>
              <a:t> on </a:t>
            </a:r>
            <a:r>
              <a:rPr lang="en-GB" sz="2400" dirty="0" smtClean="0">
                <a:latin typeface="Oswald" pitchFamily="2" charset="0"/>
              </a:rPr>
              <a:t>Facebook in Feb 2022.</a:t>
            </a:r>
            <a:endParaRPr lang="en-GB" sz="2400" dirty="0">
              <a:latin typeface="Oswald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38" y="4226937"/>
            <a:ext cx="2336804" cy="2336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93" y="2507045"/>
            <a:ext cx="3799749" cy="35749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3525" y="4730293"/>
            <a:ext cx="7829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23 billion roubles </a:t>
            </a:r>
            <a:r>
              <a:rPr lang="en-GB" sz="2400" dirty="0" smtClean="0"/>
              <a:t>or €325 million at the </a:t>
            </a:r>
            <a:r>
              <a:rPr lang="en-GB" sz="2400" dirty="0"/>
              <a:t>time, were designated for RT in the Russian federal budget draft for </a:t>
            </a:r>
            <a:r>
              <a:rPr lang="en-GB" sz="2400" dirty="0" smtClean="0"/>
              <a:t>2020.</a:t>
            </a:r>
            <a:r>
              <a:rPr lang="pt-BR" sz="2400" dirty="0" smtClean="0">
                <a:latin typeface="Oswald" pitchFamily="2" charset="0"/>
              </a:rPr>
              <a:t> </a:t>
            </a:r>
            <a:r>
              <a:rPr lang="en-GB" sz="2400" dirty="0">
                <a:latin typeface="Oswald" pitchFamily="2" charset="0"/>
              </a:rPr>
              <a:t>In 2019, RT announced on its Telegram channel that RT and Rossiya </a:t>
            </a:r>
            <a:r>
              <a:rPr lang="en-GB" sz="2400" dirty="0" err="1">
                <a:latin typeface="Oswald" pitchFamily="2" charset="0"/>
              </a:rPr>
              <a:t>Segodnya’s</a:t>
            </a:r>
            <a:r>
              <a:rPr lang="en-GB" sz="2400" dirty="0">
                <a:latin typeface="Oswald" pitchFamily="2" charset="0"/>
              </a:rPr>
              <a:t> budget from federal funding was $440 </a:t>
            </a:r>
            <a:r>
              <a:rPr lang="en-GB" sz="2400" dirty="0" smtClean="0">
                <a:latin typeface="Oswald" pitchFamily="2" charset="0"/>
              </a:rPr>
              <a:t>million.</a:t>
            </a:r>
            <a:endParaRPr lang="en-GB" sz="2400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r="3848"/>
          <a:stretch/>
        </p:blipFill>
        <p:spPr>
          <a:xfrm>
            <a:off x="5633509" y="1845761"/>
            <a:ext cx="6013227" cy="3300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4905"/>
          <a:stretch/>
        </p:blipFill>
        <p:spPr>
          <a:xfrm>
            <a:off x="83628" y="1845760"/>
            <a:ext cx="5503582" cy="329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2" y="27706"/>
            <a:ext cx="942110" cy="5795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628" y="0"/>
            <a:ext cx="45719" cy="7173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9346" y="5351722"/>
            <a:ext cx="11517389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swald" pitchFamily="2" charset="0"/>
              </a:rPr>
              <a:t>RT’s chief editor Margarita </a:t>
            </a:r>
            <a:r>
              <a:rPr lang="en-GB" sz="2400" dirty="0" err="1">
                <a:solidFill>
                  <a:schemeClr val="bg1"/>
                </a:solidFill>
                <a:latin typeface="Oswald" pitchFamily="2" charset="0"/>
              </a:rPr>
              <a:t>Simonyan</a:t>
            </a:r>
            <a:r>
              <a:rPr lang="en-GB" sz="2400" dirty="0">
                <a:solidFill>
                  <a:schemeClr val="bg1"/>
                </a:solidFill>
                <a:latin typeface="Oswald" pitchFamily="2" charset="0"/>
              </a:rPr>
              <a:t> with President Putin at the celebration of RT’s 10th anniversary in December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369" y="754005"/>
            <a:ext cx="9363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smtClean="0">
                <a:solidFill>
                  <a:schemeClr val="accent2"/>
                </a:solidFill>
                <a:latin typeface="+mj-lt"/>
              </a:rPr>
              <a:t>CLOSE TIES WITH THE KREMLIN</a:t>
            </a:r>
            <a:endParaRPr lang="en-GB" sz="48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16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903</Words>
  <Application>Microsoft Office PowerPoint</Application>
  <PresentationFormat>Widescreen</PresentationFormat>
  <Paragraphs>123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Bahnschrift SemiBold Condensed</vt:lpstr>
      <vt:lpstr>Calibri</vt:lpstr>
      <vt:lpstr>Calibri Light</vt:lpstr>
      <vt:lpstr>Oswald</vt:lpstr>
      <vt:lpstr>Wingdings</vt:lpstr>
      <vt:lpstr>Office Theme</vt:lpstr>
      <vt:lpstr>PowerPoint Presentation</vt:lpstr>
      <vt:lpstr>PowerPoint Presentation</vt:lpstr>
      <vt:lpstr>PowerPoint Presentation</vt:lpstr>
      <vt:lpstr>GOOD TO KNOW ABOUT</vt:lpstr>
      <vt:lpstr>PowerPoint Presentation</vt:lpstr>
      <vt:lpstr>RT is needed “for about the same reason as why the country needs a Defense Ministry”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</dc:creator>
  <cp:lastModifiedBy>LIBORIUS Soren (EEAS)</cp:lastModifiedBy>
  <cp:revision>82</cp:revision>
  <dcterms:created xsi:type="dcterms:W3CDTF">2022-04-22T08:22:18Z</dcterms:created>
  <dcterms:modified xsi:type="dcterms:W3CDTF">2022-04-26T20:01:36Z</dcterms:modified>
</cp:coreProperties>
</file>